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5"/>
  </p:notesMasterIdLst>
  <p:handoutMasterIdLst>
    <p:handoutMasterId r:id="rId16"/>
  </p:handoutMasterIdLst>
  <p:sldIdLst>
    <p:sldId id="446" r:id="rId5"/>
    <p:sldId id="447" r:id="rId6"/>
    <p:sldId id="433" r:id="rId7"/>
    <p:sldId id="454" r:id="rId8"/>
    <p:sldId id="426" r:id="rId9"/>
    <p:sldId id="453" r:id="rId10"/>
    <p:sldId id="456" r:id="rId11"/>
    <p:sldId id="434" r:id="rId12"/>
    <p:sldId id="445" r:id="rId13"/>
    <p:sldId id="45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07"/>
  </p:normalViewPr>
  <p:slideViewPr>
    <p:cSldViewPr snapToGrid="0">
      <p:cViewPr varScale="1">
        <p:scale>
          <a:sx n="90" d="100"/>
          <a:sy n="90" d="100"/>
        </p:scale>
        <p:origin x="232" y="536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39E2AC-7B89-3E4B-B79B-37AC1F804E07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7312FD-9674-2B4D-8D63-8FCF88547F56}">
      <dgm:prSet phldrT="[Text]"/>
      <dgm:spPr/>
      <dgm:t>
        <a:bodyPr/>
        <a:lstStyle/>
        <a:p>
          <a:r>
            <a:rPr lang="en-US" dirty="0">
              <a:latin typeface="+mj-lt"/>
            </a:rPr>
            <a:t>R</a:t>
          </a:r>
          <a:r>
            <a:rPr lang="en-US" baseline="30000" dirty="0">
              <a:latin typeface="+mj-lt"/>
            </a:rPr>
            <a:t>2</a:t>
          </a:r>
          <a:r>
            <a:rPr lang="en-US" dirty="0">
              <a:latin typeface="+mj-lt"/>
            </a:rPr>
            <a:t>: 0.845</a:t>
          </a:r>
        </a:p>
      </dgm:t>
    </dgm:pt>
    <dgm:pt modelId="{4658AB6C-3622-C945-B2EF-6A675E1F8DAC}" type="parTrans" cxnId="{1C28C597-7070-204B-A466-6A98B07A3C5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F00BF2CC-1B6A-614F-BEA8-6BB539B713E4}" type="sibTrans" cxnId="{1C28C597-7070-204B-A466-6A98B07A3C52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80465CB0-68E8-D14B-B981-1013968DCA30}">
      <dgm:prSet phldrT="[Text]"/>
      <dgm:spPr/>
      <dgm:t>
        <a:bodyPr/>
        <a:lstStyle/>
        <a:p>
          <a:r>
            <a:rPr lang="en-US" dirty="0">
              <a:latin typeface="+mj-lt"/>
            </a:rPr>
            <a:t>P-values &lt; 0.05</a:t>
          </a:r>
        </a:p>
      </dgm:t>
    </dgm:pt>
    <dgm:pt modelId="{B464CA99-D95F-0045-B1BD-D68871F657B2}" type="parTrans" cxnId="{B1AA0AAB-ECAA-FF4C-9C1C-D0F1A9CD1A77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41C6B434-E139-1944-A9B2-BB0745BD2824}" type="sibTrans" cxnId="{B1AA0AAB-ECAA-FF4C-9C1C-D0F1A9CD1A77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BC168F5C-DAF3-AE49-B7EC-C0CAFED80DC2}">
      <dgm:prSet phldrT="[Text]"/>
      <dgm:spPr/>
      <dgm:t>
        <a:bodyPr/>
        <a:lstStyle/>
        <a:p>
          <a:r>
            <a:rPr lang="en-US" dirty="0">
              <a:latin typeface="+mj-lt"/>
            </a:rPr>
            <a:t>Skew: 0.05</a:t>
          </a:r>
        </a:p>
      </dgm:t>
    </dgm:pt>
    <dgm:pt modelId="{7324CD8B-DE00-DA4C-B006-93F072A1170D}" type="parTrans" cxnId="{2B9FADA8-57EA-024A-8B66-78FE7E35F6F5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6F3D7216-E4CF-684A-A2C3-FCDE192CA734}" type="sibTrans" cxnId="{2B9FADA8-57EA-024A-8B66-78FE7E35F6F5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C2B342AD-E3DF-2748-83E5-11CD452632F6}">
      <dgm:prSet phldrT="[Text]"/>
      <dgm:spPr/>
      <dgm:t>
        <a:bodyPr/>
        <a:lstStyle/>
        <a:p>
          <a:r>
            <a:rPr lang="en-US" dirty="0">
              <a:latin typeface="+mj-lt"/>
            </a:rPr>
            <a:t>Coefficient – sq. ft. living (log): 0.68 </a:t>
          </a:r>
        </a:p>
      </dgm:t>
    </dgm:pt>
    <dgm:pt modelId="{EF10A8BE-F49E-D349-955E-55102F54CE4C}" type="parTrans" cxnId="{51D38E65-EAE1-C342-93C3-4E05C18E68EE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7FBB8546-8EE1-C243-8EF7-B928B343FFED}" type="sibTrans" cxnId="{51D38E65-EAE1-C342-93C3-4E05C18E68EE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FE81C0F8-9B45-704B-8B5C-939801E87A7D}">
      <dgm:prSet phldrT="[Text]"/>
      <dgm:spPr/>
      <dgm:t>
        <a:bodyPr/>
        <a:lstStyle/>
        <a:p>
          <a:r>
            <a:rPr lang="en-US" dirty="0">
              <a:latin typeface="+mj-lt"/>
            </a:rPr>
            <a:t>Coefficient – zip 98039 : 1.50 </a:t>
          </a:r>
        </a:p>
      </dgm:t>
    </dgm:pt>
    <dgm:pt modelId="{C74A8719-25E7-A642-A5D9-2A8FE83A5435}" type="parTrans" cxnId="{BE70C7E0-8FBC-AD4D-B1B0-1986FBB704C5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B205BE11-16BE-0542-B17B-ECBB6C6EA56B}" type="sibTrans" cxnId="{BE70C7E0-8FBC-AD4D-B1B0-1986FBB704C5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FFEF36B5-94FF-A546-8586-5343F7DE92AB}" type="pres">
      <dgm:prSet presAssocID="{4039E2AC-7B89-3E4B-B79B-37AC1F804E07}" presName="diagram" presStyleCnt="0">
        <dgm:presLayoutVars>
          <dgm:dir/>
          <dgm:resizeHandles val="exact"/>
        </dgm:presLayoutVars>
      </dgm:prSet>
      <dgm:spPr/>
    </dgm:pt>
    <dgm:pt modelId="{3AFBBF3E-F541-6B40-8D20-5960ADD0FC85}" type="pres">
      <dgm:prSet presAssocID="{AB7312FD-9674-2B4D-8D63-8FCF88547F56}" presName="node" presStyleLbl="node1" presStyleIdx="0" presStyleCnt="5">
        <dgm:presLayoutVars>
          <dgm:bulletEnabled val="1"/>
        </dgm:presLayoutVars>
      </dgm:prSet>
      <dgm:spPr/>
    </dgm:pt>
    <dgm:pt modelId="{BB96B400-7C8D-AF47-9A2E-9499EF3B20E2}" type="pres">
      <dgm:prSet presAssocID="{F00BF2CC-1B6A-614F-BEA8-6BB539B713E4}" presName="sibTrans" presStyleCnt="0"/>
      <dgm:spPr/>
    </dgm:pt>
    <dgm:pt modelId="{4EB3AD8E-C4BE-554F-BB5D-6860985A7016}" type="pres">
      <dgm:prSet presAssocID="{80465CB0-68E8-D14B-B981-1013968DCA30}" presName="node" presStyleLbl="node1" presStyleIdx="1" presStyleCnt="5">
        <dgm:presLayoutVars>
          <dgm:bulletEnabled val="1"/>
        </dgm:presLayoutVars>
      </dgm:prSet>
      <dgm:spPr/>
    </dgm:pt>
    <dgm:pt modelId="{772017B4-CC8A-8241-B5B5-F2A8045B789B}" type="pres">
      <dgm:prSet presAssocID="{41C6B434-E139-1944-A9B2-BB0745BD2824}" presName="sibTrans" presStyleCnt="0"/>
      <dgm:spPr/>
    </dgm:pt>
    <dgm:pt modelId="{93A3F4B5-119D-6B47-8C11-66A4B568C4F1}" type="pres">
      <dgm:prSet presAssocID="{BC168F5C-DAF3-AE49-B7EC-C0CAFED80DC2}" presName="node" presStyleLbl="node1" presStyleIdx="2" presStyleCnt="5">
        <dgm:presLayoutVars>
          <dgm:bulletEnabled val="1"/>
        </dgm:presLayoutVars>
      </dgm:prSet>
      <dgm:spPr/>
    </dgm:pt>
    <dgm:pt modelId="{68509D5F-BE6D-1241-A5D7-6DB428AB3B5B}" type="pres">
      <dgm:prSet presAssocID="{6F3D7216-E4CF-684A-A2C3-FCDE192CA734}" presName="sibTrans" presStyleCnt="0"/>
      <dgm:spPr/>
    </dgm:pt>
    <dgm:pt modelId="{7E7A8072-A8C1-684B-81E4-CCC0522AF651}" type="pres">
      <dgm:prSet presAssocID="{C2B342AD-E3DF-2748-83E5-11CD452632F6}" presName="node" presStyleLbl="node1" presStyleIdx="3" presStyleCnt="5">
        <dgm:presLayoutVars>
          <dgm:bulletEnabled val="1"/>
        </dgm:presLayoutVars>
      </dgm:prSet>
      <dgm:spPr/>
    </dgm:pt>
    <dgm:pt modelId="{0D006321-5443-B14B-97E9-125ECD4930A2}" type="pres">
      <dgm:prSet presAssocID="{7FBB8546-8EE1-C243-8EF7-B928B343FFED}" presName="sibTrans" presStyleCnt="0"/>
      <dgm:spPr/>
    </dgm:pt>
    <dgm:pt modelId="{16794E88-5C37-1A41-94D9-04734A1F2D6A}" type="pres">
      <dgm:prSet presAssocID="{FE81C0F8-9B45-704B-8B5C-939801E87A7D}" presName="node" presStyleLbl="node1" presStyleIdx="4" presStyleCnt="5">
        <dgm:presLayoutVars>
          <dgm:bulletEnabled val="1"/>
        </dgm:presLayoutVars>
      </dgm:prSet>
      <dgm:spPr/>
    </dgm:pt>
  </dgm:ptLst>
  <dgm:cxnLst>
    <dgm:cxn modelId="{835B9018-DF78-0C46-B436-C7B32A24EF5E}" type="presOf" srcId="{80465CB0-68E8-D14B-B981-1013968DCA30}" destId="{4EB3AD8E-C4BE-554F-BB5D-6860985A7016}" srcOrd="0" destOrd="0" presId="urn:microsoft.com/office/officeart/2005/8/layout/default"/>
    <dgm:cxn modelId="{C7C66A3B-36A7-4A4A-9391-44699F2E8C55}" type="presOf" srcId="{FE81C0F8-9B45-704B-8B5C-939801E87A7D}" destId="{16794E88-5C37-1A41-94D9-04734A1F2D6A}" srcOrd="0" destOrd="0" presId="urn:microsoft.com/office/officeart/2005/8/layout/default"/>
    <dgm:cxn modelId="{A605145E-3810-6C4C-AFAE-F4C56DEAAB30}" type="presOf" srcId="{4039E2AC-7B89-3E4B-B79B-37AC1F804E07}" destId="{FFEF36B5-94FF-A546-8586-5343F7DE92AB}" srcOrd="0" destOrd="0" presId="urn:microsoft.com/office/officeart/2005/8/layout/default"/>
    <dgm:cxn modelId="{51D38E65-EAE1-C342-93C3-4E05C18E68EE}" srcId="{4039E2AC-7B89-3E4B-B79B-37AC1F804E07}" destId="{C2B342AD-E3DF-2748-83E5-11CD452632F6}" srcOrd="3" destOrd="0" parTransId="{EF10A8BE-F49E-D349-955E-55102F54CE4C}" sibTransId="{7FBB8546-8EE1-C243-8EF7-B928B343FFED}"/>
    <dgm:cxn modelId="{1C28C597-7070-204B-A466-6A98B07A3C52}" srcId="{4039E2AC-7B89-3E4B-B79B-37AC1F804E07}" destId="{AB7312FD-9674-2B4D-8D63-8FCF88547F56}" srcOrd="0" destOrd="0" parTransId="{4658AB6C-3622-C945-B2EF-6A675E1F8DAC}" sibTransId="{F00BF2CC-1B6A-614F-BEA8-6BB539B713E4}"/>
    <dgm:cxn modelId="{2B9FADA8-57EA-024A-8B66-78FE7E35F6F5}" srcId="{4039E2AC-7B89-3E4B-B79B-37AC1F804E07}" destId="{BC168F5C-DAF3-AE49-B7EC-C0CAFED80DC2}" srcOrd="2" destOrd="0" parTransId="{7324CD8B-DE00-DA4C-B006-93F072A1170D}" sibTransId="{6F3D7216-E4CF-684A-A2C3-FCDE192CA734}"/>
    <dgm:cxn modelId="{DF53AEAA-266A-C846-B307-CF9C9D094595}" type="presOf" srcId="{C2B342AD-E3DF-2748-83E5-11CD452632F6}" destId="{7E7A8072-A8C1-684B-81E4-CCC0522AF651}" srcOrd="0" destOrd="0" presId="urn:microsoft.com/office/officeart/2005/8/layout/default"/>
    <dgm:cxn modelId="{B1AA0AAB-ECAA-FF4C-9C1C-D0F1A9CD1A77}" srcId="{4039E2AC-7B89-3E4B-B79B-37AC1F804E07}" destId="{80465CB0-68E8-D14B-B981-1013968DCA30}" srcOrd="1" destOrd="0" parTransId="{B464CA99-D95F-0045-B1BD-D68871F657B2}" sibTransId="{41C6B434-E139-1944-A9B2-BB0745BD2824}"/>
    <dgm:cxn modelId="{709781DB-6D1A-9846-A096-D6239A98F1AE}" type="presOf" srcId="{AB7312FD-9674-2B4D-8D63-8FCF88547F56}" destId="{3AFBBF3E-F541-6B40-8D20-5960ADD0FC85}" srcOrd="0" destOrd="0" presId="urn:microsoft.com/office/officeart/2005/8/layout/default"/>
    <dgm:cxn modelId="{BE70C7E0-8FBC-AD4D-B1B0-1986FBB704C5}" srcId="{4039E2AC-7B89-3E4B-B79B-37AC1F804E07}" destId="{FE81C0F8-9B45-704B-8B5C-939801E87A7D}" srcOrd="4" destOrd="0" parTransId="{C74A8719-25E7-A642-A5D9-2A8FE83A5435}" sibTransId="{B205BE11-16BE-0542-B17B-ECBB6C6EA56B}"/>
    <dgm:cxn modelId="{AF1141F4-A4C7-A845-B322-C81DA2D9F70C}" type="presOf" srcId="{BC168F5C-DAF3-AE49-B7EC-C0CAFED80DC2}" destId="{93A3F4B5-119D-6B47-8C11-66A4B568C4F1}" srcOrd="0" destOrd="0" presId="urn:microsoft.com/office/officeart/2005/8/layout/default"/>
    <dgm:cxn modelId="{D2143FBC-298B-C24F-B74B-42EF065CACAC}" type="presParOf" srcId="{FFEF36B5-94FF-A546-8586-5343F7DE92AB}" destId="{3AFBBF3E-F541-6B40-8D20-5960ADD0FC85}" srcOrd="0" destOrd="0" presId="urn:microsoft.com/office/officeart/2005/8/layout/default"/>
    <dgm:cxn modelId="{37A92DDF-AEC0-9F43-AE34-483491DC884A}" type="presParOf" srcId="{FFEF36B5-94FF-A546-8586-5343F7DE92AB}" destId="{BB96B400-7C8D-AF47-9A2E-9499EF3B20E2}" srcOrd="1" destOrd="0" presId="urn:microsoft.com/office/officeart/2005/8/layout/default"/>
    <dgm:cxn modelId="{0C102449-25E4-8E45-ACC2-FD81D76D38EC}" type="presParOf" srcId="{FFEF36B5-94FF-A546-8586-5343F7DE92AB}" destId="{4EB3AD8E-C4BE-554F-BB5D-6860985A7016}" srcOrd="2" destOrd="0" presId="urn:microsoft.com/office/officeart/2005/8/layout/default"/>
    <dgm:cxn modelId="{60192EF5-5929-FE41-80CC-090F2BF7FFE7}" type="presParOf" srcId="{FFEF36B5-94FF-A546-8586-5343F7DE92AB}" destId="{772017B4-CC8A-8241-B5B5-F2A8045B789B}" srcOrd="3" destOrd="0" presId="urn:microsoft.com/office/officeart/2005/8/layout/default"/>
    <dgm:cxn modelId="{7672C336-22D4-744C-81D0-95CA036A4907}" type="presParOf" srcId="{FFEF36B5-94FF-A546-8586-5343F7DE92AB}" destId="{93A3F4B5-119D-6B47-8C11-66A4B568C4F1}" srcOrd="4" destOrd="0" presId="urn:microsoft.com/office/officeart/2005/8/layout/default"/>
    <dgm:cxn modelId="{0D1E20AA-660B-CA40-8AD0-FC48728BA6B4}" type="presParOf" srcId="{FFEF36B5-94FF-A546-8586-5343F7DE92AB}" destId="{68509D5F-BE6D-1241-A5D7-6DB428AB3B5B}" srcOrd="5" destOrd="0" presId="urn:microsoft.com/office/officeart/2005/8/layout/default"/>
    <dgm:cxn modelId="{F552EA27-A2A1-4844-867A-4C8291FB3D41}" type="presParOf" srcId="{FFEF36B5-94FF-A546-8586-5343F7DE92AB}" destId="{7E7A8072-A8C1-684B-81E4-CCC0522AF651}" srcOrd="6" destOrd="0" presId="urn:microsoft.com/office/officeart/2005/8/layout/default"/>
    <dgm:cxn modelId="{97919509-512E-924F-B3D6-A4EC4EF439F0}" type="presParOf" srcId="{FFEF36B5-94FF-A546-8586-5343F7DE92AB}" destId="{0D006321-5443-B14B-97E9-125ECD4930A2}" srcOrd="7" destOrd="0" presId="urn:microsoft.com/office/officeart/2005/8/layout/default"/>
    <dgm:cxn modelId="{E338B865-0D24-4542-99B2-2D84A9CF7DE1}" type="presParOf" srcId="{FFEF36B5-94FF-A546-8586-5343F7DE92AB}" destId="{16794E88-5C37-1A41-94D9-04734A1F2D6A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FBBF3E-F541-6B40-8D20-5960ADD0FC85}">
      <dsp:nvSpPr>
        <dsp:cNvPr id="0" name=""/>
        <dsp:cNvSpPr/>
      </dsp:nvSpPr>
      <dsp:spPr>
        <a:xfrm>
          <a:off x="0" y="753797"/>
          <a:ext cx="2539999" cy="1524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+mj-lt"/>
            </a:rPr>
            <a:t>R</a:t>
          </a:r>
          <a:r>
            <a:rPr lang="en-US" sz="2800" kern="1200" baseline="30000" dirty="0">
              <a:latin typeface="+mj-lt"/>
            </a:rPr>
            <a:t>2</a:t>
          </a:r>
          <a:r>
            <a:rPr lang="en-US" sz="2800" kern="1200" dirty="0">
              <a:latin typeface="+mj-lt"/>
            </a:rPr>
            <a:t>: 0.845</a:t>
          </a:r>
        </a:p>
      </dsp:txBody>
      <dsp:txXfrm>
        <a:off x="0" y="753797"/>
        <a:ext cx="2539999" cy="1524000"/>
      </dsp:txXfrm>
    </dsp:sp>
    <dsp:sp modelId="{4EB3AD8E-C4BE-554F-BB5D-6860985A7016}">
      <dsp:nvSpPr>
        <dsp:cNvPr id="0" name=""/>
        <dsp:cNvSpPr/>
      </dsp:nvSpPr>
      <dsp:spPr>
        <a:xfrm>
          <a:off x="2794000" y="753797"/>
          <a:ext cx="2539999" cy="1524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+mj-lt"/>
            </a:rPr>
            <a:t>P-values &lt; 0.05</a:t>
          </a:r>
        </a:p>
      </dsp:txBody>
      <dsp:txXfrm>
        <a:off x="2794000" y="753797"/>
        <a:ext cx="2539999" cy="1524000"/>
      </dsp:txXfrm>
    </dsp:sp>
    <dsp:sp modelId="{93A3F4B5-119D-6B47-8C11-66A4B568C4F1}">
      <dsp:nvSpPr>
        <dsp:cNvPr id="0" name=""/>
        <dsp:cNvSpPr/>
      </dsp:nvSpPr>
      <dsp:spPr>
        <a:xfrm>
          <a:off x="5587999" y="753797"/>
          <a:ext cx="2539999" cy="1524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+mj-lt"/>
            </a:rPr>
            <a:t>Skew: 0.05</a:t>
          </a:r>
        </a:p>
      </dsp:txBody>
      <dsp:txXfrm>
        <a:off x="5587999" y="753797"/>
        <a:ext cx="2539999" cy="1524000"/>
      </dsp:txXfrm>
    </dsp:sp>
    <dsp:sp modelId="{7E7A8072-A8C1-684B-81E4-CCC0522AF651}">
      <dsp:nvSpPr>
        <dsp:cNvPr id="0" name=""/>
        <dsp:cNvSpPr/>
      </dsp:nvSpPr>
      <dsp:spPr>
        <a:xfrm>
          <a:off x="1397000" y="2531797"/>
          <a:ext cx="2539999" cy="1524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+mj-lt"/>
            </a:rPr>
            <a:t>Coefficient – sq. ft. living (log): 0.68 </a:t>
          </a:r>
        </a:p>
      </dsp:txBody>
      <dsp:txXfrm>
        <a:off x="1397000" y="2531797"/>
        <a:ext cx="2539999" cy="1524000"/>
      </dsp:txXfrm>
    </dsp:sp>
    <dsp:sp modelId="{16794E88-5C37-1A41-94D9-04734A1F2D6A}">
      <dsp:nvSpPr>
        <dsp:cNvPr id="0" name=""/>
        <dsp:cNvSpPr/>
      </dsp:nvSpPr>
      <dsp:spPr>
        <a:xfrm>
          <a:off x="4191000" y="2531797"/>
          <a:ext cx="2539999" cy="1524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+mj-lt"/>
            </a:rPr>
            <a:t>Coefficient – zip 98039 : 1.50 </a:t>
          </a:r>
        </a:p>
      </dsp:txBody>
      <dsp:txXfrm>
        <a:off x="4191000" y="2531797"/>
        <a:ext cx="2539999" cy="1524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08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600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</a:t>
            </a:r>
            <a:r>
              <a:rPr lang="en-US" dirty="0" err="1"/>
              <a:t>www.newhomesource.com</a:t>
            </a:r>
            <a:r>
              <a:rPr lang="en-US" dirty="0"/>
              <a:t>/learn/how-to-choose-the-right-neighborhood/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746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</a:t>
            </a:r>
            <a:r>
              <a:rPr lang="en-US" dirty="0" err="1"/>
              <a:t>money.usnews.com</a:t>
            </a:r>
            <a:r>
              <a:rPr lang="en-US" dirty="0"/>
              <a:t>/loans/mortgages/articles/when-house-hunting-how-to-assess-a-neighborhood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505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665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392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  <p:sldLayoutId id="214748373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ntdoris@gmail.co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515034"/>
            <a:ext cx="10491537" cy="1371600"/>
          </a:xfrm>
        </p:spPr>
        <p:txBody>
          <a:bodyPr anchor="t" anchorCtr="0">
            <a:normAutofit fontScale="90000"/>
          </a:bodyPr>
          <a:lstStyle/>
          <a:p>
            <a:r>
              <a:rPr lang="en-US" sz="4000" dirty="0"/>
              <a:t>ROYAL </a:t>
            </a:r>
            <a:r>
              <a:rPr lang="en-US" sz="4000" dirty="0" err="1"/>
              <a:t>HOmes</a:t>
            </a:r>
            <a:r>
              <a:rPr lang="en-US" sz="4000" dirty="0"/>
              <a:t> </a:t>
            </a:r>
            <a:br>
              <a:rPr lang="en-US" dirty="0"/>
            </a:br>
            <a:r>
              <a:rPr lang="en-US" sz="3100" i="1" dirty="0"/>
              <a:t>KING COUNTY Housing LINEAR REGRESSION ANALYSIS</a:t>
            </a:r>
            <a:br>
              <a:rPr lang="en-US" sz="3100" i="1" dirty="0"/>
            </a:br>
            <a:r>
              <a:rPr lang="en-US" sz="2200" i="1" dirty="0"/>
              <a:t>By Natalya Doris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006" y="1457508"/>
            <a:ext cx="10491537" cy="1371600"/>
          </a:xfrm>
        </p:spPr>
        <p:txBody>
          <a:bodyPr anchor="t" anchorCtr="0">
            <a:normAutofit/>
          </a:bodyPr>
          <a:lstStyle/>
          <a:p>
            <a:pPr algn="ctr"/>
            <a:r>
              <a:rPr lang="en-US" sz="6000" dirty="0"/>
              <a:t>THANK YOU</a:t>
            </a:r>
            <a:endParaRPr lang="en-US" sz="5400" i="1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6AF28BE2-83E6-790E-298F-AE57E3370081}"/>
              </a:ext>
            </a:extLst>
          </p:cNvPr>
          <p:cNvSpPr txBox="1">
            <a:spLocks/>
          </p:cNvSpPr>
          <p:nvPr/>
        </p:nvSpPr>
        <p:spPr>
          <a:xfrm>
            <a:off x="653490" y="2915016"/>
            <a:ext cx="10884568" cy="13716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</a:rPr>
              <a:t>If any additional questions, feel free to reach me at:</a:t>
            </a:r>
          </a:p>
          <a:p>
            <a:pPr algn="ctr"/>
            <a:r>
              <a:rPr lang="en-US" i="1" dirty="0">
                <a:solidFill>
                  <a:schemeClr val="bg1"/>
                </a:solidFill>
                <a:latin typeface="Segoe UI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ntdoris@gmail.com</a:t>
            </a:r>
            <a:r>
              <a:rPr lang="en-US" i="1" dirty="0">
                <a:solidFill>
                  <a:schemeClr val="bg1"/>
                </a:solidFill>
                <a:latin typeface="Segoe UI" panose="020B0502040204020203" pitchFamily="34" charset="0"/>
              </a:rPr>
              <a:t> </a:t>
            </a:r>
          </a:p>
          <a:p>
            <a:pPr algn="ctr"/>
            <a:r>
              <a:rPr lang="en-US" i="1" dirty="0">
                <a:solidFill>
                  <a:schemeClr val="bg1"/>
                </a:solidFill>
                <a:latin typeface="Segoe UI" panose="020B0502040204020203" pitchFamily="34" charset="0"/>
              </a:rPr>
              <a:t>(305) 395-0727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53826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standing on a rock while looking at the ocean wave with outstretched arms">
            <a:extLst>
              <a:ext uri="{FF2B5EF4-FFF2-40B4-BE49-F238E27FC236}">
                <a16:creationId xmlns:a16="http://schemas.microsoft.com/office/drawing/2014/main" id="{8C1A64BB-92C4-44CC-9AB7-8416F1B9BF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>
              <a:alpha val="7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239272"/>
            <a:ext cx="7537271" cy="3704328"/>
          </a:xfrm>
        </p:spPr>
        <p:txBody>
          <a:bodyPr/>
          <a:lstStyle/>
          <a:p>
            <a:r>
              <a:rPr lang="en-US" sz="2400" dirty="0"/>
              <a:t>We seek to answer the following questions:</a:t>
            </a:r>
          </a:p>
          <a:p>
            <a:r>
              <a:rPr lang="en-US" sz="24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types of homes should Royal Homes sell to make the most profit? 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What features lend towards higher sale prices?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851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357438"/>
            <a:ext cx="5638800" cy="409148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7" name="Picture Placeholder 6" descr="Picture of a spiral staircase">
            <a:extLst>
              <a:ext uri="{FF2B5EF4-FFF2-40B4-BE49-F238E27FC236}">
                <a16:creationId xmlns:a16="http://schemas.microsoft.com/office/drawing/2014/main" id="{85B5D68D-0A19-45D6-AE1A-3B9217CF47B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97700" y="914400"/>
            <a:ext cx="4334256" cy="5093208"/>
          </a:xfrm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7B1DB26-5A8A-9D41-2BAB-4F5E3E9BF9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872160"/>
              </p:ext>
            </p:extLst>
          </p:nvPr>
        </p:nvGraphicFramePr>
        <p:xfrm>
          <a:off x="420686" y="2214562"/>
          <a:ext cx="5522914" cy="38711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6155">
                  <a:extLst>
                    <a:ext uri="{9D8B030D-6E8A-4147-A177-3AD203B41FA5}">
                      <a16:colId xmlns:a16="http://schemas.microsoft.com/office/drawing/2014/main" val="3254606342"/>
                    </a:ext>
                  </a:extLst>
                </a:gridCol>
                <a:gridCol w="3055172">
                  <a:extLst>
                    <a:ext uri="{9D8B030D-6E8A-4147-A177-3AD203B41FA5}">
                      <a16:colId xmlns:a16="http://schemas.microsoft.com/office/drawing/2014/main" val="3669525699"/>
                    </a:ext>
                  </a:extLst>
                </a:gridCol>
                <a:gridCol w="1271587">
                  <a:extLst>
                    <a:ext uri="{9D8B030D-6E8A-4147-A177-3AD203B41FA5}">
                      <a16:colId xmlns:a16="http://schemas.microsoft.com/office/drawing/2014/main" val="4225815061"/>
                    </a:ext>
                  </a:extLst>
                </a:gridCol>
              </a:tblGrid>
              <a:tr h="501010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9461796"/>
                  </a:ext>
                </a:extLst>
              </a:tr>
              <a:tr h="501010">
                <a:tc>
                  <a:txBody>
                    <a:bodyPr/>
                    <a:lstStyle/>
                    <a:p>
                      <a:r>
                        <a:rPr lang="en-US" sz="1600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sale price (USD)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numerical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963197"/>
                  </a:ext>
                </a:extLst>
              </a:tr>
              <a:tr h="501010">
                <a:tc>
                  <a:txBody>
                    <a:bodyPr/>
                    <a:lstStyle/>
                    <a:p>
                      <a:r>
                        <a:rPr lang="en-US" sz="1600" dirty="0" err="1"/>
                        <a:t>sqft_living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square footage of living space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numerical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04658"/>
                  </a:ext>
                </a:extLst>
              </a:tr>
              <a:tr h="501010">
                <a:tc>
                  <a:txBody>
                    <a:bodyPr/>
                    <a:lstStyle/>
                    <a:p>
                      <a:r>
                        <a:rPr lang="en-US" sz="1600" dirty="0" err="1"/>
                        <a:t>zipcode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ZIP code used by the USPS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2253261"/>
                  </a:ext>
                </a:extLst>
              </a:tr>
              <a:tr h="501010">
                <a:tc>
                  <a:txBody>
                    <a:bodyPr/>
                    <a:lstStyle/>
                    <a:p>
                      <a:r>
                        <a:rPr lang="en-US" sz="1600" dirty="0"/>
                        <a:t>waterfront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whether the house is on the waterfront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6850779"/>
                  </a:ext>
                </a:extLst>
              </a:tr>
              <a:tr h="501010">
                <a:tc>
                  <a:txBody>
                    <a:bodyPr/>
                    <a:lstStyle/>
                    <a:p>
                      <a:r>
                        <a:rPr lang="en-US" sz="1600" dirty="0"/>
                        <a:t>view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quality of the view from house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6408"/>
                  </a:ext>
                </a:extLst>
              </a:tr>
              <a:tr h="786987">
                <a:tc>
                  <a:txBody>
                    <a:bodyPr/>
                    <a:lstStyle/>
                    <a:p>
                      <a:r>
                        <a:rPr lang="en-US" sz="1600" dirty="0"/>
                        <a:t>condition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how good the overall condition of the house 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categorical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6888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3388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9CA31F-7B77-3552-4FCD-BB3EDB797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7668" y="972812"/>
            <a:ext cx="9116663" cy="491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4956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/>
              <a:t>The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2757488"/>
            <a:ext cx="4946904" cy="3186112"/>
          </a:xfrm>
        </p:spPr>
        <p:txBody>
          <a:bodyPr/>
          <a:lstStyle/>
          <a:p>
            <a:r>
              <a:rPr lang="en-US" sz="2400" dirty="0">
                <a:latin typeface="Segoe UI" panose="020B0502040204020203" pitchFamily="34" charset="0"/>
              </a:rPr>
              <a:t>Features:</a:t>
            </a:r>
          </a:p>
          <a:p>
            <a:endParaRPr lang="en-US" sz="2400" dirty="0">
              <a:latin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</a:rPr>
              <a:t>sq. ft. of living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</a:rPr>
              <a:t>zip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</a:rPr>
              <a:t>waterfront status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</a:rPr>
              <a:t>view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Segoe UI" panose="020B0502040204020203" pitchFamily="34" charset="0"/>
              </a:rPr>
              <a:t>condition</a:t>
            </a:r>
            <a:endParaRPr lang="en-US" sz="2400" dirty="0"/>
          </a:p>
        </p:txBody>
      </p:sp>
      <p:pic>
        <p:nvPicPr>
          <p:cNvPr id="1026" name="Picture 2" descr="How to Choose the Right Neighborhood - NewHomeSource">
            <a:extLst>
              <a:ext uri="{FF2B5EF4-FFF2-40B4-BE49-F238E27FC236}">
                <a16:creationId xmlns:a16="http://schemas.microsoft.com/office/drawing/2014/main" id="{9046C753-1A0F-5108-12DD-DA3648A99473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35" r="2993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138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83E82AC7-2D8F-FE7D-EF52-7823E5D0B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" r="135"/>
          <a:stretch>
            <a:fillRect/>
          </a:stretch>
        </p:blipFill>
        <p:spPr bwMode="auto">
          <a:xfrm>
            <a:off x="509832" y="1248727"/>
            <a:ext cx="5439569" cy="3658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23">
            <a:extLst>
              <a:ext uri="{FF2B5EF4-FFF2-40B4-BE49-F238E27FC236}">
                <a16:creationId xmlns:a16="http://schemas.microsoft.com/office/drawing/2014/main" id="{EE988B34-9A31-327A-F7A0-C8D197CCD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11" y="214313"/>
            <a:ext cx="5229227" cy="734377"/>
          </a:xfrm>
        </p:spPr>
        <p:txBody>
          <a:bodyPr>
            <a:normAutofit/>
          </a:bodyPr>
          <a:lstStyle/>
          <a:p>
            <a:r>
              <a:rPr lang="en-US" dirty="0"/>
              <a:t>Model Selection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F9220D19-F9BB-D307-A38C-6A8009753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9199" y="2849262"/>
            <a:ext cx="5292969" cy="3658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187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9FB09A5E-B63C-9619-C5AF-EA8989535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773" y="178862"/>
            <a:ext cx="5229227" cy="734377"/>
          </a:xfrm>
        </p:spPr>
        <p:txBody>
          <a:bodyPr>
            <a:normAutofit/>
          </a:bodyPr>
          <a:lstStyle/>
          <a:p>
            <a:r>
              <a:rPr lang="en-US" sz="3600" dirty="0"/>
              <a:t>Model Results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42981B3-6826-D073-482E-989A5262C0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1786759"/>
              </p:ext>
            </p:extLst>
          </p:nvPr>
        </p:nvGraphicFramePr>
        <p:xfrm>
          <a:off x="2032000" y="1328738"/>
          <a:ext cx="8128000" cy="48095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4" name="Curved Connector 3">
            <a:extLst>
              <a:ext uri="{FF2B5EF4-FFF2-40B4-BE49-F238E27FC236}">
                <a16:creationId xmlns:a16="http://schemas.microsoft.com/office/drawing/2014/main" id="{A64F3127-8DF4-14E8-A8AF-DAC6235A5681}"/>
              </a:ext>
            </a:extLst>
          </p:cNvPr>
          <p:cNvCxnSpPr/>
          <p:nvPr/>
        </p:nvCxnSpPr>
        <p:spPr>
          <a:xfrm>
            <a:off x="1243013" y="2228851"/>
            <a:ext cx="585787" cy="51435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724A5C9A-58F9-2BA8-1B18-DF212EBD2828}"/>
              </a:ext>
            </a:extLst>
          </p:cNvPr>
          <p:cNvCxnSpPr/>
          <p:nvPr/>
        </p:nvCxnSpPr>
        <p:spPr>
          <a:xfrm rot="10800000" flipV="1">
            <a:off x="10439399" y="2207419"/>
            <a:ext cx="600075" cy="55721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5F85645-7202-AC50-CCEE-160107DAF1CE}"/>
              </a:ext>
            </a:extLst>
          </p:cNvPr>
          <p:cNvSpPr txBox="1"/>
          <p:nvPr/>
        </p:nvSpPr>
        <p:spPr>
          <a:xfrm>
            <a:off x="231773" y="1343026"/>
            <a:ext cx="2857500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i="1" dirty="0"/>
              <a:t>85% of variability in price explained by the model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B196DC-BD7B-DEE3-F9BD-AC5E8D7AADA2}"/>
              </a:ext>
            </a:extLst>
          </p:cNvPr>
          <p:cNvSpPr txBox="1"/>
          <p:nvPr/>
        </p:nvSpPr>
        <p:spPr>
          <a:xfrm>
            <a:off x="9396416" y="1328738"/>
            <a:ext cx="2563811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i="1" dirty="0"/>
              <a:t>Meets model assumption (normality)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4C4758F-F283-6060-2BB8-9A11ACDA4A9F}"/>
              </a:ext>
            </a:extLst>
          </p:cNvPr>
          <p:cNvSpPr txBox="1"/>
          <p:nvPr/>
        </p:nvSpPr>
        <p:spPr>
          <a:xfrm>
            <a:off x="4981178" y="1051739"/>
            <a:ext cx="2229644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i="1" dirty="0"/>
              <a:t>Probability that coefficients are 0 is less than 5%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EA361E6-A163-D0A4-77AE-A13001031BE1}"/>
              </a:ext>
            </a:extLst>
          </p:cNvPr>
          <p:cNvSpPr txBox="1"/>
          <p:nvPr/>
        </p:nvSpPr>
        <p:spPr>
          <a:xfrm>
            <a:off x="3452217" y="5582660"/>
            <a:ext cx="5287566" cy="64633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i="1" dirty="0"/>
              <a:t>Suggestive of strong positive relationship between price and sq. ft. living; zip code 98039</a:t>
            </a:r>
          </a:p>
        </p:txBody>
      </p:sp>
    </p:spTree>
    <p:extLst>
      <p:ext uri="{BB962C8B-B14F-4D97-AF65-F5344CB8AC3E}">
        <p14:creationId xmlns:p14="http://schemas.microsoft.com/office/powerpoint/2010/main" val="45925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42913"/>
            <a:ext cx="3619501" cy="1806511"/>
          </a:xfrm>
        </p:spPr>
        <p:txBody>
          <a:bodyPr>
            <a:normAutofit/>
          </a:bodyPr>
          <a:lstStyle/>
          <a:p>
            <a:r>
              <a:rPr lang="en-US" sz="2800" dirty="0"/>
              <a:t>Recommendations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6225" y="2571750"/>
            <a:ext cx="3800475" cy="384333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Sell homes in the following zip codes: 98039, 98004, 98112, 98102, 98109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Focus on homes with 2500 sq. ft. living or higher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Target waterfront properties and homes with good or excellent views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Avoid houses in fair or poor condition</a:t>
            </a:r>
          </a:p>
        </p:txBody>
      </p:sp>
      <p:pic>
        <p:nvPicPr>
          <p:cNvPr id="6148" name="Picture 4" descr="When House Hunting, How to Assess a Neighborhood">
            <a:extLst>
              <a:ext uri="{FF2B5EF4-FFF2-40B4-BE49-F238E27FC236}">
                <a16:creationId xmlns:a16="http://schemas.microsoft.com/office/drawing/2014/main" id="{18133CCB-E90E-A3A4-481F-97B84BE38E4B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0" r="7660"/>
          <a:stretch>
            <a:fillRect/>
          </a:stretch>
        </p:blipFill>
        <p:spPr bwMode="auto">
          <a:xfrm>
            <a:off x="4743450" y="960120"/>
            <a:ext cx="6540246" cy="507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260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4EF4-8D58-4BFD-9454-26C0FB623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685800"/>
            <a:ext cx="7467601" cy="1572768"/>
          </a:xfrm>
        </p:spPr>
        <p:txBody>
          <a:bodyPr>
            <a:normAutofit/>
          </a:bodyPr>
          <a:lstStyle/>
          <a:p>
            <a:r>
              <a:rPr lang="en-US" sz="4000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AA20-608C-4737-B926-56858E7E7E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258568"/>
            <a:ext cx="11301413" cy="3403600"/>
          </a:xfrm>
        </p:spPr>
        <p:txBody>
          <a:bodyPr tIns="0" bIns="0">
            <a:noAutofit/>
          </a:bodyPr>
          <a:lstStyle/>
          <a:p>
            <a:r>
              <a:rPr lang="en-US" sz="2400" dirty="0"/>
              <a:t>Do a deep dive on top zip codes – what attributes do these houses most commonly feature?</a:t>
            </a:r>
          </a:p>
          <a:p>
            <a:endParaRPr lang="en-US" sz="2400" dirty="0"/>
          </a:p>
          <a:p>
            <a:r>
              <a:rPr lang="en-US" sz="2400" dirty="0"/>
              <a:t>Find data that breaks down ‘view’ into more specific categories – water view vs city view vs greenery, for example</a:t>
            </a:r>
          </a:p>
          <a:p>
            <a:endParaRPr lang="en-US" sz="2400" dirty="0"/>
          </a:p>
          <a:p>
            <a:r>
              <a:rPr lang="en-US" sz="2400" dirty="0"/>
              <a:t>Gather data on sales in more recent years – are there any attributes that are more impactful on sale price now?</a:t>
            </a:r>
          </a:p>
        </p:txBody>
      </p:sp>
    </p:spTree>
    <p:extLst>
      <p:ext uri="{BB962C8B-B14F-4D97-AF65-F5344CB8AC3E}">
        <p14:creationId xmlns:p14="http://schemas.microsoft.com/office/powerpoint/2010/main" val="366443420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368</Words>
  <Application>Microsoft Macintosh PowerPoint</Application>
  <PresentationFormat>Widescreen</PresentationFormat>
  <Paragraphs>72</Paragraphs>
  <Slides>10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ROYAL HOmes  KING COUNTY Housing LINEAR REGRESSION ANALYSIS By Natalya Doris</vt:lpstr>
      <vt:lpstr>Business Problem</vt:lpstr>
      <vt:lpstr>THE Data</vt:lpstr>
      <vt:lpstr>PowerPoint Presentation</vt:lpstr>
      <vt:lpstr>The Model</vt:lpstr>
      <vt:lpstr>Model Selection</vt:lpstr>
      <vt:lpstr>Model Results</vt:lpstr>
      <vt:lpstr>Recommendations</vt:lpstr>
      <vt:lpstr>NEXT STEPS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cp:lastPrinted>2022-08-01T14:37:28Z</cp:lastPrinted>
  <dcterms:created xsi:type="dcterms:W3CDTF">2021-12-08T21:54:28Z</dcterms:created>
  <dcterms:modified xsi:type="dcterms:W3CDTF">2022-08-01T23:15:47Z</dcterms:modified>
</cp:coreProperties>
</file>